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8" r:id="rId3"/>
    <p:sldId id="271" r:id="rId4"/>
    <p:sldId id="262" r:id="rId5"/>
    <p:sldId id="272" r:id="rId6"/>
    <p:sldId id="270" r:id="rId7"/>
    <p:sldId id="273"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57" d="100"/>
          <a:sy n="57" d="100"/>
        </p:scale>
        <p:origin x="-1746" y="-294"/>
      </p:cViewPr>
      <p:guideLst>
        <p:guide orient="horz" pos="2160"/>
        <p:guide pos="2880"/>
      </p:guideLst>
    </p:cSldViewPr>
  </p:slideViewPr>
  <p:notesTextViewPr>
    <p:cViewPr>
      <p:scale>
        <a:sx n="1" d="1"/>
        <a:sy n="1" d="1"/>
      </p:scale>
      <p:origin x="0" y="0"/>
    </p:cViewPr>
  </p:notesTextViewPr>
  <p:sorterViewPr>
    <p:cViewPr>
      <p:scale>
        <a:sx n="200" d="100"/>
        <a:sy n="200" d="100"/>
      </p:scale>
      <p:origin x="0" y="84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CC913F3-09C3-4D17-8920-D017324F6C63}" type="datetimeFigureOut">
              <a:rPr lang="ar-IQ" smtClean="0"/>
              <a:t>22/05/1442</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9CA94E5-1B2D-45E8-8675-5FA83C248CC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9CA94E5-1B2D-45E8-8675-5FA83C248CCB}"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CC913F3-09C3-4D17-8920-D017324F6C63}" type="datetimeFigureOut">
              <a:rPr lang="ar-IQ" smtClean="0"/>
              <a:t>22/05/1442</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9CA94E5-1B2D-45E8-8675-5FA83C248CC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528" y="0"/>
            <a:ext cx="9324528" cy="6858000"/>
          </a:xfrm>
          <a:prstGeom prst="rect">
            <a:avLst/>
          </a:prstGeom>
        </p:spPr>
      </p:pic>
      <p:sp>
        <p:nvSpPr>
          <p:cNvPr id="2" name="Title 1"/>
          <p:cNvSpPr>
            <a:spLocks noGrp="1"/>
          </p:cNvSpPr>
          <p:nvPr>
            <p:ph type="ctrTitle"/>
          </p:nvPr>
        </p:nvSpPr>
        <p:spPr>
          <a:xfrm>
            <a:off x="2699792" y="-171400"/>
            <a:ext cx="6264696" cy="2475706"/>
          </a:xfrm>
        </p:spPr>
        <p:txBody>
          <a:bodyPr>
            <a:noAutofit/>
          </a:bodyPr>
          <a:lstStyle/>
          <a:p>
            <a:pPr algn="ctr"/>
            <a:r>
              <a:rPr lang="ar-IQ" sz="3600" dirty="0" smtClean="0">
                <a:solidFill>
                  <a:srgbClr val="C00000"/>
                </a:solidFill>
              </a:rPr>
              <a:t>جامعة بنها- كلية الآداب </a:t>
            </a:r>
            <a:br>
              <a:rPr lang="ar-IQ" sz="3600" dirty="0" smtClean="0">
                <a:solidFill>
                  <a:srgbClr val="C00000"/>
                </a:solidFill>
              </a:rPr>
            </a:br>
            <a:r>
              <a:rPr lang="ar-IQ" sz="3600" dirty="0" smtClean="0">
                <a:solidFill>
                  <a:srgbClr val="C00000"/>
                </a:solidFill>
              </a:rPr>
              <a:t>قسم الإعلام-الفرقة الثالثة – شعبة الصحافة - مادة الصحافة المتخصصة </a:t>
            </a:r>
            <a:r>
              <a:rPr lang="ar-IQ" sz="3600" dirty="0" smtClean="0">
                <a:solidFill>
                  <a:srgbClr val="C00000"/>
                </a:solidFill>
              </a:rPr>
              <a:t>المحاضرة الثامنة</a:t>
            </a:r>
            <a:endParaRPr lang="ar-IQ" sz="3600" dirty="0">
              <a:solidFill>
                <a:srgbClr val="C00000"/>
              </a:solidFill>
            </a:endParaRPr>
          </a:p>
        </p:txBody>
      </p:sp>
      <p:sp>
        <p:nvSpPr>
          <p:cNvPr id="3" name="Subtitle 2"/>
          <p:cNvSpPr>
            <a:spLocks noGrp="1"/>
          </p:cNvSpPr>
          <p:nvPr>
            <p:ph type="subTitle" idx="1"/>
          </p:nvPr>
        </p:nvSpPr>
        <p:spPr/>
        <p:txBody>
          <a:bodyPr>
            <a:normAutofit lnSpcReduction="10000"/>
          </a:bodyPr>
          <a:lstStyle/>
          <a:p>
            <a:r>
              <a:rPr lang="ar-IQ" sz="3600" dirty="0" smtClean="0">
                <a:solidFill>
                  <a:srgbClr val="FFFF00"/>
                </a:solidFill>
              </a:rPr>
              <a:t>إعداد:</a:t>
            </a:r>
          </a:p>
          <a:p>
            <a:r>
              <a:rPr lang="ar-IQ" sz="3600" dirty="0" smtClean="0">
                <a:solidFill>
                  <a:srgbClr val="FFFF00"/>
                </a:solidFill>
              </a:rPr>
              <a:t>الدكتور: فتحى ابراهيم</a:t>
            </a:r>
            <a:endParaRPr lang="ar-IQ" sz="3600" dirty="0">
              <a:solidFill>
                <a:srgbClr val="FFFF00"/>
              </a:solidFill>
            </a:endParaRPr>
          </a:p>
        </p:txBody>
      </p:sp>
    </p:spTree>
    <p:extLst>
      <p:ext uri="{BB962C8B-B14F-4D97-AF65-F5344CB8AC3E}">
        <p14:creationId xmlns:p14="http://schemas.microsoft.com/office/powerpoint/2010/main" val="394349279"/>
      </p:ext>
    </p:extLst>
  </p:cSld>
  <p:clrMapOvr>
    <a:masterClrMapping/>
  </p:clrMapOvr>
  <mc:AlternateContent xmlns:mc="http://schemas.openxmlformats.org/markup-compatibility/2006" xmlns:p14="http://schemas.microsoft.com/office/powerpoint/2010/main">
    <mc:Choice Requires="p14">
      <p:transition spd="slow" p14:dur="2000" advTm="9168"/>
    </mc:Choice>
    <mc:Fallback xmlns="">
      <p:transition spd="slow" advTm="9168"/>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r>
              <a:rPr lang="ar-EG" sz="4400" b="1" dirty="0" smtClean="0">
                <a:solidFill>
                  <a:srgbClr val="FF0000"/>
                </a:solidFill>
              </a:rPr>
              <a:t>سادسا الصحافة النسائية:</a:t>
            </a:r>
            <a:r>
              <a:rPr lang="ar-EG" sz="4400" b="1" dirty="0">
                <a:solidFill>
                  <a:srgbClr val="FF0000"/>
                </a:solidFill>
              </a:rPr>
              <a:t>		</a:t>
            </a:r>
            <a:endParaRPr lang="ar-EG" sz="4400" b="1" dirty="0" smtClean="0">
              <a:solidFill>
                <a:srgbClr val="FF0000"/>
              </a:solidFill>
            </a:endParaRPr>
          </a:p>
          <a:p>
            <a:r>
              <a:rPr lang="ar-EG" sz="4400" b="1" dirty="0" smtClean="0"/>
              <a:t>التغطية </a:t>
            </a:r>
            <a:r>
              <a:rPr lang="ar-EG" sz="4400" b="1" dirty="0"/>
              <a:t>الصحفية للصحافة النسائية</a:t>
            </a:r>
            <a:endParaRPr lang="en-US" sz="4400" dirty="0"/>
          </a:p>
          <a:p>
            <a:r>
              <a:rPr lang="ar-EG" sz="4400" dirty="0"/>
              <a:t> </a:t>
            </a:r>
            <a:r>
              <a:rPr lang="ar-EG" sz="4400" b="1" dirty="0"/>
              <a:t>الأول</a:t>
            </a:r>
            <a:r>
              <a:rPr lang="ar-EG" sz="4400" dirty="0"/>
              <a:t>: صفحات المرأة فى الجرائد اليومية والمجلات العامة الأسبوعية أو </a:t>
            </a:r>
            <a:r>
              <a:rPr lang="ar-EG" sz="4400" dirty="0" smtClean="0"/>
              <a:t>الشهرية</a:t>
            </a:r>
            <a:endParaRPr lang="ar-IQ" sz="4400" dirty="0" smtClean="0"/>
          </a:p>
          <a:p>
            <a:r>
              <a:rPr lang="ar-EG" sz="4400" dirty="0" smtClean="0"/>
              <a:t> </a:t>
            </a:r>
            <a:r>
              <a:rPr lang="ar-EG" sz="4400" b="1" dirty="0"/>
              <a:t>الثانى</a:t>
            </a:r>
            <a:r>
              <a:rPr lang="ar-EG" sz="4400" dirty="0"/>
              <a:t>: المجلات المتخصصة فى الشؤون النسائية سواء كانت أسبوعية أو شهرية أو فصلية ويمكن حصر التغطية الصحفية للشؤون النسائية فى المجالات التالية:</a:t>
            </a:r>
            <a:endParaRPr lang="en-US" sz="4400" dirty="0"/>
          </a:p>
          <a:p>
            <a:endParaRPr lang="en-US" sz="4400" dirty="0"/>
          </a:p>
        </p:txBody>
      </p:sp>
    </p:spTree>
    <p:extLst>
      <p:ext uri="{BB962C8B-B14F-4D97-AF65-F5344CB8AC3E}">
        <p14:creationId xmlns:p14="http://schemas.microsoft.com/office/powerpoint/2010/main" val="2654171833"/>
      </p:ext>
    </p:extLst>
  </p:cSld>
  <p:clrMapOvr>
    <a:masterClrMapping/>
  </p:clrMapOvr>
  <mc:AlternateContent xmlns:mc="http://schemas.openxmlformats.org/markup-compatibility/2006" xmlns:p14="http://schemas.microsoft.com/office/powerpoint/2010/main">
    <mc:Choice Requires="p14">
      <p:transition spd="slow" p14:dur="2000" advTm="267156"/>
    </mc:Choice>
    <mc:Fallback xmlns="">
      <p:transition spd="slow" advTm="26715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a:bodyPr>
          <a:lstStyle/>
          <a:p>
            <a:r>
              <a:rPr lang="ar-EG" sz="4400" b="1" dirty="0"/>
              <a:t>أولا: شؤون الموضة والأزياء والأناقة</a:t>
            </a:r>
            <a:endParaRPr lang="en-US" sz="4400" dirty="0"/>
          </a:p>
          <a:p>
            <a:r>
              <a:rPr lang="ar-EG" sz="4400" b="1" dirty="0"/>
              <a:t>ثانيا: شئون التجميل:</a:t>
            </a:r>
            <a:endParaRPr lang="en-US" sz="4400" dirty="0"/>
          </a:p>
          <a:p>
            <a:r>
              <a:rPr lang="ar-EG" sz="4400" b="1" dirty="0"/>
              <a:t>ثالثا:شؤون الطعام والمطبخ:</a:t>
            </a:r>
            <a:endParaRPr lang="en-US" sz="4400" dirty="0"/>
          </a:p>
          <a:p>
            <a:r>
              <a:rPr lang="ar-EG" sz="4400" b="1" dirty="0"/>
              <a:t>رابعا : شئون الأثاث والديكور </a:t>
            </a:r>
            <a:endParaRPr lang="en-US" sz="4400" dirty="0"/>
          </a:p>
          <a:p>
            <a:r>
              <a:rPr lang="ar-EG" sz="4400" b="1" dirty="0"/>
              <a:t>خامسا : شئون الزوج وعلاقة الرجل بالمرأة </a:t>
            </a:r>
            <a:endParaRPr lang="en-US" sz="4400" dirty="0"/>
          </a:p>
          <a:p>
            <a:endParaRPr lang="ar-IQ" sz="4400" dirty="0"/>
          </a:p>
        </p:txBody>
      </p:sp>
    </p:spTree>
    <p:extLst>
      <p:ext uri="{BB962C8B-B14F-4D97-AF65-F5344CB8AC3E}">
        <p14:creationId xmlns:p14="http://schemas.microsoft.com/office/powerpoint/2010/main" val="1794842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Autofit/>
          </a:bodyPr>
          <a:lstStyle/>
          <a:p>
            <a:r>
              <a:rPr lang="ar-EG" sz="4000" b="1" dirty="0"/>
              <a:t>الكتابة الصحفية للشؤون النسائية</a:t>
            </a:r>
            <a:endParaRPr lang="en-US" sz="4000" dirty="0"/>
          </a:p>
          <a:p>
            <a:r>
              <a:rPr lang="ar-EG" sz="4000" b="1" dirty="0"/>
              <a:t>الاعتبار الأول:</a:t>
            </a:r>
            <a:r>
              <a:rPr lang="ar-EG" sz="4000" dirty="0"/>
              <a:t> أن الصحافة النسائية، هي صحافة القارئة العادية، ونقصد بذلك أن غالبية القارئات ينتمين إلى الطبقة المتوسطة، كما أن أكثرهن من متوسطي التعليم والثقافة، وهذا الأمر يفرض على الصحافة النسائية ضرورة الالتزان بصفات ثلاث وهي:</a:t>
            </a:r>
            <a:endParaRPr lang="en-US" sz="4000" dirty="0"/>
          </a:p>
          <a:p>
            <a:r>
              <a:rPr lang="ar-EG" sz="4000" dirty="0"/>
              <a:t>	</a:t>
            </a:r>
            <a:r>
              <a:rPr lang="ar-EG" sz="4000" b="1" dirty="0"/>
              <a:t>الأسلوب البسيط ، والتعبير الواضح، والعرض المباشر للأنباء والمعلومات والآراء والأفكار</a:t>
            </a:r>
            <a:endParaRPr lang="en-US" sz="4000" dirty="0"/>
          </a:p>
          <a:p>
            <a:endParaRPr lang="en-US" sz="4000" dirty="0"/>
          </a:p>
        </p:txBody>
      </p:sp>
    </p:spTree>
    <p:extLst>
      <p:ext uri="{BB962C8B-B14F-4D97-AF65-F5344CB8AC3E}">
        <p14:creationId xmlns:p14="http://schemas.microsoft.com/office/powerpoint/2010/main" val="4252169148"/>
      </p:ext>
    </p:extLst>
  </p:cSld>
  <p:clrMapOvr>
    <a:masterClrMapping/>
  </p:clrMapOvr>
  <mc:AlternateContent xmlns:mc="http://schemas.openxmlformats.org/markup-compatibility/2006" xmlns:p14="http://schemas.microsoft.com/office/powerpoint/2010/main">
    <mc:Choice Requires="p14">
      <p:transition spd="slow" p14:dur="2000" advTm="116309"/>
    </mc:Choice>
    <mc:Fallback xmlns="">
      <p:transition spd="slow" advTm="116309"/>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32656"/>
            <a:ext cx="8229600" cy="6048672"/>
          </a:xfrm>
        </p:spPr>
        <p:txBody>
          <a:bodyPr>
            <a:normAutofit/>
          </a:bodyPr>
          <a:lstStyle/>
          <a:p>
            <a:r>
              <a:rPr lang="ar-EG" sz="3600" b="1" dirty="0"/>
              <a:t>الاعتبار الثاني:</a:t>
            </a:r>
            <a:r>
              <a:rPr lang="ar-EG" sz="3600" dirty="0"/>
              <a:t>أن الصحافة النسائية تركز اهتمامها على الشؤون الخاصة بالمرأة مثل شؤون المنزل ورعاية الأسرة، وشؤون الحب والزواج، وشؤون الأناقة والجمال، بالإضافة إلى مشكلات المرأة بشكل عام.</a:t>
            </a:r>
            <a:endParaRPr lang="en-US" sz="3600" dirty="0"/>
          </a:p>
          <a:p>
            <a:r>
              <a:rPr lang="ar-EG" sz="3600" dirty="0"/>
              <a:t>	كذلك يغلب على الصحافة النسائية طابع (صحافة الخدمات) فهي تقدم للقارئات أحدث الأطعمة وطرق طهيها، وأحدث الموضات في الأزياء والمكياج، وأحدث العطور والأثاث والديكور، وغير ذلك من الخدمات النسائية.</a:t>
            </a:r>
            <a:endParaRPr lang="en-US" sz="3600" dirty="0"/>
          </a:p>
          <a:p>
            <a:endParaRPr lang="ar-IQ" sz="3600" dirty="0"/>
          </a:p>
        </p:txBody>
      </p:sp>
    </p:spTree>
    <p:extLst>
      <p:ext uri="{BB962C8B-B14F-4D97-AF65-F5344CB8AC3E}">
        <p14:creationId xmlns:p14="http://schemas.microsoft.com/office/powerpoint/2010/main" val="2114096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5818651"/>
          </a:xfrm>
        </p:spPr>
        <p:txBody>
          <a:bodyPr>
            <a:noAutofit/>
          </a:bodyPr>
          <a:lstStyle/>
          <a:p>
            <a:r>
              <a:rPr lang="ar-EG" sz="3200" dirty="0"/>
              <a:t>ويقوم البناء الفني للتقرير المباشر على قالب الهرم المعتدل، أي أنه يضم ثلاثة أجزاء: مقدمة وجسم وخاتمة وذلك على النحو التالي:</a:t>
            </a:r>
            <a:endParaRPr lang="en-US" sz="3200" dirty="0"/>
          </a:p>
          <a:p>
            <a:r>
              <a:rPr lang="ar-EG" sz="3200" b="1" dirty="0"/>
              <a:t>1- مقدمة التقرير المباشر:</a:t>
            </a:r>
            <a:endParaRPr lang="en-US" sz="3200" dirty="0"/>
          </a:p>
          <a:p>
            <a:r>
              <a:rPr lang="ar-EG" sz="3200" dirty="0"/>
              <a:t>	وهي تقتصر على إبراز الهدف الرئيسي للتقرير بحيث يجذب انتباه القارئة إلى أهمية الخدمة التي يقدمها التقرير.</a:t>
            </a:r>
            <a:endParaRPr lang="en-US" sz="3200" dirty="0"/>
          </a:p>
          <a:p>
            <a:r>
              <a:rPr lang="ar-EG" sz="3200" dirty="0"/>
              <a:t>	مثال ذلك" هل تغسلين شعرك بطريقة صحيحة ؟ " " هل شعرك خفيف ودائم التساقط ؟ "" إن الاهتمام بشعرك دليل قاطع على الاهتمام بأناقتك وجمالك، أما إذا كان شعرك يبدو في حالة سيئة، فهذا يعني أنك قد تشكين من صحتك؟"</a:t>
            </a:r>
            <a:endParaRPr lang="en-US" sz="3200" dirty="0"/>
          </a:p>
          <a:p>
            <a:r>
              <a:rPr lang="ar-EG" sz="3200" dirty="0"/>
              <a:t>" إليك ياسيدتي النصيحة الذهبية للاحتفاظ بجمال </a:t>
            </a:r>
            <a:r>
              <a:rPr lang="ar-EG" sz="3200" dirty="0" smtClean="0"/>
              <a:t>شعرك</a:t>
            </a:r>
            <a:r>
              <a:rPr lang="ar-IQ" sz="3200" dirty="0" smtClean="0"/>
              <a:t>»</a:t>
            </a:r>
            <a:endParaRPr lang="ar-EG" sz="3200" dirty="0" smtClean="0"/>
          </a:p>
          <a:p>
            <a:endParaRPr lang="en-US" sz="3200" dirty="0"/>
          </a:p>
          <a:p>
            <a:endParaRPr lang="en-US" sz="3200" dirty="0"/>
          </a:p>
          <a:p>
            <a:endParaRPr lang="en-US" sz="3200" dirty="0"/>
          </a:p>
        </p:txBody>
      </p:sp>
    </p:spTree>
    <p:extLst>
      <p:ext uri="{BB962C8B-B14F-4D97-AF65-F5344CB8AC3E}">
        <p14:creationId xmlns:p14="http://schemas.microsoft.com/office/powerpoint/2010/main" val="824331170"/>
      </p:ext>
    </p:extLst>
  </p:cSld>
  <p:clrMapOvr>
    <a:masterClrMapping/>
  </p:clrMapOvr>
  <mc:AlternateContent xmlns:mc="http://schemas.openxmlformats.org/markup-compatibility/2006" xmlns:p14="http://schemas.microsoft.com/office/powerpoint/2010/main">
    <mc:Choice Requires="p14">
      <p:transition spd="slow" p14:dur="2000" advTm="241188"/>
    </mc:Choice>
    <mc:Fallback xmlns="">
      <p:transition spd="slow" advTm="241188"/>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32656"/>
            <a:ext cx="8229600" cy="6110139"/>
          </a:xfrm>
        </p:spPr>
        <p:txBody>
          <a:bodyPr>
            <a:normAutofit/>
          </a:bodyPr>
          <a:lstStyle/>
          <a:p>
            <a:r>
              <a:rPr lang="ar-EG" sz="2800" b="1" dirty="0"/>
              <a:t>2- جسم التقرير المباشر:</a:t>
            </a:r>
            <a:endParaRPr lang="en-US" sz="2800" dirty="0"/>
          </a:p>
          <a:p>
            <a:r>
              <a:rPr lang="ar-EG" sz="2800" dirty="0"/>
              <a:t>	وهو يضم عددا من الفقرات، كل منها تعالج فكرة معينة، وتشرح جانبا من الموضوع، وهذه الجوانب تشمل العناصر التالية :</a:t>
            </a:r>
            <a:endParaRPr lang="en-US" sz="2800" dirty="0"/>
          </a:p>
          <a:p>
            <a:r>
              <a:rPr lang="ar-EG" sz="2800" dirty="0"/>
              <a:t>المعلومات الجيدة عن الموضوع.المعلومات الخلفية عن الموضوع.عرض الزوايا المختلفة للموضوع.الإرشادات المتعلقة بالموضوع.</a:t>
            </a:r>
            <a:endParaRPr lang="en-US" sz="2800" dirty="0"/>
          </a:p>
          <a:p>
            <a:r>
              <a:rPr lang="ar-EG" sz="2800" b="1" dirty="0"/>
              <a:t>3- خاتمة التقرير المباشر:</a:t>
            </a:r>
            <a:endParaRPr lang="en-US" sz="2800" dirty="0"/>
          </a:p>
          <a:p>
            <a:r>
              <a:rPr lang="ar-EG" sz="2800" dirty="0"/>
              <a:t>	وهي تتضمن ثلاثة عناصر:تلخيص الهدف الرئيسي للموضوع.- التركيز على إبراز جانب واحد من الموضوع، يعتقد أنه له أهمية أكبر من غيره.</a:t>
            </a:r>
            <a:endParaRPr lang="en-US" sz="2800" dirty="0"/>
          </a:p>
          <a:p>
            <a:pPr lvl="0"/>
            <a:r>
              <a:rPr lang="ar-EG" sz="2800" dirty="0"/>
              <a:t>دعوة القارئة إلى اتباع سلوك معين يتناسب والحقائق الجيدة التي يقدمها الموضوع.</a:t>
            </a:r>
            <a:endParaRPr lang="en-US" sz="2800" dirty="0"/>
          </a:p>
          <a:p>
            <a:pPr algn="l"/>
            <a:r>
              <a:rPr lang="ar-IQ" sz="2800" dirty="0">
                <a:solidFill>
                  <a:srgbClr val="C00000"/>
                </a:solidFill>
              </a:rPr>
              <a:t>خالص تحياتى</a:t>
            </a:r>
            <a:endParaRPr lang="ar-IQ" sz="2800" dirty="0"/>
          </a:p>
          <a:p>
            <a:endParaRPr lang="ar-IQ" dirty="0"/>
          </a:p>
        </p:txBody>
      </p:sp>
    </p:spTree>
    <p:extLst>
      <p:ext uri="{BB962C8B-B14F-4D97-AF65-F5344CB8AC3E}">
        <p14:creationId xmlns:p14="http://schemas.microsoft.com/office/powerpoint/2010/main" val="40908203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573</TotalTime>
  <Words>152</Words>
  <Application>Microsoft Office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جامعة بنها- كلية الآداب  قسم الإعلام-الفرقة الثالثة – شعبة الصحافة - مادة الصحافة المتخصصة المحاضرة الثامنة</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الآداب - قسم الإعلام- شعبة الصحافة الفرقة الثالثة  مادة التدريبات الصحفية</dc:title>
  <dc:creator>hi</dc:creator>
  <cp:lastModifiedBy>hi</cp:lastModifiedBy>
  <cp:revision>123</cp:revision>
  <dcterms:created xsi:type="dcterms:W3CDTF">2020-03-17T06:10:57Z</dcterms:created>
  <dcterms:modified xsi:type="dcterms:W3CDTF">2021-01-05T01:57:34Z</dcterms:modified>
</cp:coreProperties>
</file>